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3"/>
    <p:sldId id="1070" r:id="rId4"/>
    <p:sldId id="1094" r:id="rId5"/>
    <p:sldId id="1107" r:id="rId6"/>
    <p:sldId id="1108" r:id="rId7"/>
    <p:sldId id="1109" r:id="rId8"/>
    <p:sldId id="1072" r:id="rId9"/>
    <p:sldId id="1110" r:id="rId10"/>
    <p:sldId id="1079" r:id="rId11"/>
    <p:sldId id="1111" r:id="rId12"/>
    <p:sldId id="1076" r:id="rId13"/>
    <p:sldId id="1115" r:id="rId14"/>
    <p:sldId id="1113" r:id="rId15"/>
    <p:sldId id="1114" r:id="rId16"/>
    <p:sldId id="1081" r:id="rId17"/>
    <p:sldId id="1116" r:id="rId18"/>
    <p:sldId id="1082" r:id="rId19"/>
    <p:sldId id="1083" r:id="rId20"/>
    <p:sldId id="1085" r:id="rId21"/>
    <p:sldId id="1118" r:id="rId22"/>
    <p:sldId id="1120" r:id="rId23"/>
    <p:sldId id="1121" r:id="rId24"/>
    <p:sldId id="1122" r:id="rId25"/>
    <p:sldId id="1123" r:id="rId26"/>
    <p:sldId id="1117" r:id="rId2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21.png"/><Relationship Id="rId3" Type="http://schemas.openxmlformats.org/officeDocument/2006/relationships/image" Target="../media/image35.png"/><Relationship Id="rId2" Type="http://schemas.openxmlformats.org/officeDocument/2006/relationships/image" Target="../media/image19.png"/><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21.png"/><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0.png"/><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19.png"/><Relationship Id="rId1" Type="http://schemas.openxmlformats.org/officeDocument/2006/relationships/image" Target="../media/image41.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3.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21.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3.png"/><Relationship Id="rId2" Type="http://schemas.openxmlformats.org/officeDocument/2006/relationships/image" Target="../media/image45.png"/><Relationship Id="rId1" Type="http://schemas.openxmlformats.org/officeDocument/2006/relationships/image" Target="../media/image46.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2</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电磁感应及其应用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2</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法拉第电磁感应定律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64704"/>
                <a:ext cx="11485848" cy="3429721"/>
              </a:xfrm>
              <a:solidFill>
                <a:srgbClr val="E3F2E7"/>
              </a:solidFill>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的三种表达形式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64704"/>
                <a:ext cx="11485848" cy="3429721"/>
              </a:xfrm>
              <a:blipFill rotWithShape="1">
                <a:blip r:embed="rId1"/>
                <a:stretch>
                  <a:fillRect l="-2" t="-5" r="1" b="7"/>
                </a:stretch>
              </a:blipFill>
            </p:spPr>
            <p:txBody>
              <a:bodyPr/>
              <a:lstStyle/>
              <a:p>
                <a:r>
                  <a:rPr lang="zh-CN" altLang="en-US">
                    <a:noFill/>
                  </a:rPr>
                  <a:t> </a:t>
                </a:r>
              </a:p>
            </p:txBody>
          </p:sp>
        </mc:Fallback>
      </mc:AlternateContent>
      <p:pic>
        <p:nvPicPr>
          <p:cNvPr id="4" name="名师点拨.eps" descr="id:2147490768;FounderCES"/>
          <p:cNvPicPr/>
          <p:nvPr/>
        </p:nvPicPr>
        <p:blipFill>
          <a:blip r:embed="rId2"/>
          <a:stretch>
            <a:fillRect/>
          </a:stretch>
        </p:blipFill>
        <p:spPr>
          <a:xfrm>
            <a:off x="533338" y="1035484"/>
            <a:ext cx="1737360" cy="40576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1.eps" descr="id:2147489352;FounderCES"/>
          <p:cNvPicPr/>
          <p:nvPr/>
        </p:nvPicPr>
        <p:blipFill>
          <a:blip r:embed="rId1"/>
          <a:stretch>
            <a:fillRect/>
          </a:stretch>
        </p:blipFill>
        <p:spPr>
          <a:xfrm>
            <a:off x="400679" y="917346"/>
            <a:ext cx="1092200" cy="351790"/>
          </a:xfrm>
          <a:prstGeom prst="rect">
            <a:avLst/>
          </a:prstGeom>
        </p:spPr>
      </p:pic>
      <p:pic>
        <p:nvPicPr>
          <p:cNvPr id="5" name="24答案.eps" descr="id:2147489373;FounderCES"/>
          <p:cNvPicPr/>
          <p:nvPr/>
        </p:nvPicPr>
        <p:blipFill>
          <a:blip r:embed="rId2"/>
          <a:stretch>
            <a:fillRect/>
          </a:stretch>
        </p:blipFill>
        <p:spPr>
          <a:xfrm>
            <a:off x="526409" y="3661012"/>
            <a:ext cx="840740" cy="299720"/>
          </a:xfrm>
          <a:prstGeom prst="rect">
            <a:avLst/>
          </a:prstGeom>
        </p:spPr>
      </p:pic>
      <p:sp>
        <p:nvSpPr>
          <p:cNvPr id="7" name="内容占位符 6"/>
          <p:cNvSpPr>
            <a:spLocks noGrp="1"/>
          </p:cNvSpPr>
          <p:nvPr>
            <p:ph idx="1"/>
          </p:nvPr>
        </p:nvSpPr>
        <p:spPr>
          <a:xfrm>
            <a:off x="360854" y="746120"/>
            <a:ext cx="11485848" cy="286131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图所示，在光滑水平面上存在宽度为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.4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、方向竖直向上、磁感应强度为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.1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.1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.2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的单匝正方形线圈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边和磁场边界平行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在外力作用下以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的速度向右匀速穿过该磁场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线圈进入磁场时线圈中电流的大小以及克服安培力做功的功率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85661" y="3580039"/>
            <a:ext cx="2946400" cy="460375"/>
          </a:xfrm>
          <a:prstGeom prst="rect">
            <a:avLst/>
          </a:prstGeom>
        </p:spPr>
        <p:txBody>
          <a:bodyPr wrap="none">
            <a:spAutoFit/>
          </a:bodyPr>
          <a:lstStyle/>
          <a:p>
            <a:r>
              <a:rPr lang="en-US" altLang="zh-CN" sz="2400">
                <a:solidFill>
                  <a:srgbClr val="000000"/>
                </a:solidFill>
              </a:rPr>
              <a:t>0</a:t>
            </a:r>
            <a:r>
              <a:rPr lang="en-US" altLang="zh-CN" sz="2400">
                <a:solidFill>
                  <a:srgbClr val="000000"/>
                </a:solidFill>
                <a:latin typeface="+mn-lt"/>
                <a:cs typeface="Times New Roman" panose="02020603050405020304" pitchFamily="18" charset="0"/>
              </a:rPr>
              <a:t>.</a:t>
            </a:r>
            <a:r>
              <a:rPr lang="en-US" altLang="zh-CN" sz="2400">
                <a:solidFill>
                  <a:srgbClr val="000000"/>
                </a:solidFill>
                <a:latin typeface="+mn-lt"/>
              </a:rPr>
              <a:t>0</a:t>
            </a:r>
            <a:r>
              <a:rPr lang="en-US" altLang="zh-CN" sz="2400">
                <a:solidFill>
                  <a:srgbClr val="000000"/>
                </a:solidFill>
              </a:rPr>
              <a:t>4 A</a:t>
            </a:r>
            <a:r>
              <a:rPr lang="zh-CN" altLang="zh-CN" sz="2400">
                <a:solidFill>
                  <a:srgbClr val="000000"/>
                </a:solidFill>
                <a:cs typeface="Times New Roman" panose="02020603050405020304" pitchFamily="18" charset="0"/>
              </a:rPr>
              <a:t>　</a:t>
            </a:r>
            <a:r>
              <a:rPr lang="en-US" altLang="zh-CN" sz="2400">
                <a:solidFill>
                  <a:srgbClr val="000000"/>
                </a:solidFill>
              </a:rPr>
              <a:t>1</a:t>
            </a:r>
            <a:r>
              <a:rPr lang="en-US" altLang="zh-CN" sz="2400">
                <a:solidFill>
                  <a:srgbClr val="000000"/>
                </a:solidFill>
                <a:latin typeface="+mn-lt"/>
                <a:cs typeface="Times New Roman" panose="02020603050405020304" pitchFamily="18" charset="0"/>
              </a:rPr>
              <a:t>.</a:t>
            </a:r>
            <a:r>
              <a:rPr lang="en-US" altLang="zh-CN" sz="2400">
                <a:solidFill>
                  <a:srgbClr val="000000"/>
                </a:solidFill>
                <a:latin typeface="+mn-lt"/>
              </a:rPr>
              <a:t>6</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rPr>
              <a:t>10</a:t>
            </a:r>
            <a:r>
              <a:rPr lang="zh-CN" altLang="zh-CN" sz="2400" baseline="30000">
                <a:solidFill>
                  <a:srgbClr val="000000"/>
                </a:solidFill>
                <a:cs typeface="Times New Roman" panose="02020603050405020304" pitchFamily="18" charset="0"/>
              </a:rPr>
              <a:t>－</a:t>
            </a:r>
            <a:r>
              <a:rPr lang="en-US" altLang="zh-CN" sz="2400" baseline="30000">
                <a:solidFill>
                  <a:srgbClr val="000000"/>
                </a:solidFill>
              </a:rPr>
              <a:t>3 </a:t>
            </a:r>
            <a:r>
              <a:rPr lang="en-US" altLang="zh-CN" sz="2400">
                <a:solidFill>
                  <a:srgbClr val="000000"/>
                </a:solidFill>
              </a:rPr>
              <a:t>W</a:t>
            </a:r>
            <a:endParaRPr lang="zh-CN" altLang="en-US"/>
          </a:p>
        </p:txBody>
      </p:sp>
      <p:pic>
        <p:nvPicPr>
          <p:cNvPr id="8" name="sf499u.jpg" descr="id:2147490782;FounderCES"/>
          <p:cNvPicPr/>
          <p:nvPr/>
        </p:nvPicPr>
        <p:blipFill>
          <a:blip r:embed="rId3"/>
          <a:stretch>
            <a:fillRect/>
          </a:stretch>
        </p:blipFill>
        <p:spPr>
          <a:xfrm>
            <a:off x="5159102" y="3943981"/>
            <a:ext cx="3593465" cy="21799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366;FounderCES"/>
          <p:cNvPicPr/>
          <p:nvPr/>
        </p:nvPicPr>
        <p:blipFill>
          <a:blip r:embed="rId1"/>
          <a:stretch>
            <a:fillRect/>
          </a:stretch>
        </p:blipFill>
        <p:spPr>
          <a:xfrm>
            <a:off x="478582" y="980728"/>
            <a:ext cx="840740" cy="29972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340677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进入磁场时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根据法拉第电磁感应定律可得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产生的感应电动势大小为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0.04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联立解得克服安培力做功的功率为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1.6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3406775"/>
              </a:xfrm>
              <a:blipFill rotWithShape="1">
                <a:blip r:embed="rId2"/>
                <a:stretch>
                  <a:fillRect l="-2" t="-18" r="1" b="18"/>
                </a:stretch>
              </a:blipFill>
            </p:spPr>
            <p:txBody>
              <a:bodyPr/>
              <a:lstStyle/>
              <a:p>
                <a:r>
                  <a:rPr lang="zh-CN" altLang="en-US">
                    <a:noFill/>
                  </a:rPr>
                  <a:t> </a:t>
                </a:r>
              </a:p>
            </p:txBody>
          </p:sp>
        </mc:Fallback>
      </mc:AlternateContent>
      <p:pic>
        <p:nvPicPr>
          <p:cNvPr id="4" name="sf499u.jpg" descr="id:2147490782;FounderCES"/>
          <p:cNvPicPr/>
          <p:nvPr/>
        </p:nvPicPr>
        <p:blipFill>
          <a:blip r:embed="rId3"/>
          <a:stretch>
            <a:fillRect/>
          </a:stretch>
        </p:blipFill>
        <p:spPr>
          <a:xfrm>
            <a:off x="7103318" y="1556792"/>
            <a:ext cx="3593465" cy="217995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线圈进入磁场和离开磁场的过程中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两点间的电势差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0796;FounderCES"/>
          <p:cNvPicPr/>
          <p:nvPr/>
        </p:nvPicPr>
        <p:blipFill>
          <a:blip r:embed="rId1"/>
          <a:stretch>
            <a:fillRect/>
          </a:stretch>
        </p:blipFill>
        <p:spPr>
          <a:xfrm>
            <a:off x="550590" y="1493748"/>
            <a:ext cx="840740" cy="299720"/>
          </a:xfrm>
          <a:prstGeom prst="rect">
            <a:avLst/>
          </a:prstGeom>
        </p:spPr>
      </p:pic>
      <p:sp>
        <p:nvSpPr>
          <p:cNvPr id="2" name="矩形 1"/>
          <p:cNvSpPr/>
          <p:nvPr/>
        </p:nvSpPr>
        <p:spPr>
          <a:xfrm>
            <a:off x="1449697" y="1412776"/>
            <a:ext cx="3100070" cy="460375"/>
          </a:xfrm>
          <a:prstGeom prst="rect">
            <a:avLst/>
          </a:prstGeom>
        </p:spPr>
        <p:txBody>
          <a:bodyPr wrap="none">
            <a:spAutoFit/>
          </a:bodyPr>
          <a:lstStyle/>
          <a:p>
            <a:r>
              <a:rPr lang="zh-CN" altLang="zh-CN" sz="2400">
                <a:solidFill>
                  <a:srgbClr val="000000"/>
                </a:solidFill>
                <a:cs typeface="Times New Roman" panose="02020603050405020304" pitchFamily="18" charset="0"/>
              </a:rPr>
              <a:t>－</a:t>
            </a:r>
            <a:r>
              <a:rPr lang="en-US" altLang="zh-CN" sz="2400">
                <a:solidFill>
                  <a:srgbClr val="000000"/>
                </a:solidFill>
              </a:rPr>
              <a:t>0</a:t>
            </a:r>
            <a:r>
              <a:rPr lang="en-US" altLang="zh-CN" sz="2400">
                <a:solidFill>
                  <a:srgbClr val="000000"/>
                </a:solidFill>
                <a:latin typeface="+mj-lt"/>
                <a:cs typeface="Times New Roman" panose="02020603050405020304" pitchFamily="18" charset="0"/>
              </a:rPr>
              <a:t>.</a:t>
            </a:r>
            <a:r>
              <a:rPr lang="en-US" altLang="zh-CN" sz="2400">
                <a:solidFill>
                  <a:srgbClr val="000000"/>
                </a:solidFill>
                <a:latin typeface="+mj-lt"/>
              </a:rPr>
              <a:t>0</a:t>
            </a:r>
            <a:r>
              <a:rPr lang="en-US" altLang="zh-CN" sz="2400">
                <a:solidFill>
                  <a:srgbClr val="000000"/>
                </a:solidFill>
              </a:rPr>
              <a:t>1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　－</a:t>
            </a:r>
            <a:r>
              <a:rPr lang="en-US" altLang="zh-CN" sz="2400">
                <a:solidFill>
                  <a:srgbClr val="000000"/>
                </a:solidFill>
              </a:rPr>
              <a:t>0</a:t>
            </a:r>
            <a:r>
              <a:rPr lang="en-US" altLang="zh-CN" sz="2400">
                <a:solidFill>
                  <a:srgbClr val="000000"/>
                </a:solidFill>
                <a:latin typeface="+mj-lt"/>
                <a:cs typeface="Times New Roman" panose="02020603050405020304" pitchFamily="18" charset="0"/>
              </a:rPr>
              <a:t>.</a:t>
            </a:r>
            <a:r>
              <a:rPr lang="en-US" altLang="zh-CN" sz="2400">
                <a:solidFill>
                  <a:srgbClr val="000000"/>
                </a:solidFill>
                <a:latin typeface="+mj-lt"/>
              </a:rPr>
              <a:t>03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　</a:t>
            </a:r>
            <a:endParaRPr lang="zh-CN" altLang="en-US"/>
          </a:p>
        </p:txBody>
      </p:sp>
      <mc:AlternateContent xmlns:mc="http://schemas.openxmlformats.org/markup-compatibility/2006">
        <mc:Choice xmlns:a14="http://schemas.microsoft.com/office/drawing/2010/main" Requires="a14">
          <p:sp>
            <p:nvSpPr>
              <p:cNvPr id="5" name="矩形 4"/>
              <p:cNvSpPr/>
              <p:nvPr/>
            </p:nvSpPr>
            <p:spPr>
              <a:xfrm>
                <a:off x="369998" y="1916832"/>
                <a:ext cx="11485848" cy="3887470"/>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线圈</a:t>
                </a:r>
                <a:r>
                  <a:rPr lang="zh-CN" altLang="zh-CN" sz="2400">
                    <a:solidFill>
                      <a:srgbClr val="000000"/>
                    </a:solidFill>
                    <a:ea typeface="楷体" panose="02010609060101010101" pitchFamily="49" charset="-122"/>
                    <a:cs typeface="Times New Roman" panose="02020603050405020304" pitchFamily="18" charset="0"/>
                  </a:rPr>
                  <a:t>进入磁场时</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AB</a:t>
                </a:r>
                <a:r>
                  <a:rPr lang="zh-CN" altLang="zh-CN" sz="2400">
                    <a:solidFill>
                      <a:srgbClr val="000000"/>
                    </a:solidFill>
                    <a:ea typeface="楷体" panose="02010609060101010101" pitchFamily="49" charset="-122"/>
                    <a:cs typeface="Times New Roman" panose="02020603050405020304" pitchFamily="18" charset="0"/>
                  </a:rPr>
                  <a:t>边相当于外电路的电阻</a:t>
                </a:r>
                <a:r>
                  <a:rPr lang="zh-CN" altLang="zh-CN" sz="2400" smtClean="0">
                    <a:solidFill>
                      <a:srgbClr val="000000"/>
                    </a:solidFill>
                    <a:cs typeface="Times New Roman" panose="02020603050405020304" pitchFamily="18" charset="0"/>
                  </a:rPr>
                  <a:t>，</a:t>
                </a:r>
                <a:endParaRPr lang="en-US" altLang="zh-CN" sz="2400" smtClean="0">
                  <a:solidFill>
                    <a:srgbClr val="000000"/>
                  </a:solidFill>
                  <a:cs typeface="Times New Roman" panose="02020603050405020304" pitchFamily="18" charset="0"/>
                </a:endParaRPr>
              </a:p>
              <a:p>
                <a:pPr algn="just">
                  <a:lnSpc>
                    <a:spcPct val="150000"/>
                  </a:lnSpc>
                  <a:spcAft>
                    <a:spcPts val="0"/>
                  </a:spcAft>
                </a:pPr>
                <a:r>
                  <a:rPr lang="zh-CN" altLang="zh-CN" sz="2400" smtClean="0">
                    <a:solidFill>
                      <a:srgbClr val="000000"/>
                    </a:solidFill>
                    <a:ea typeface="楷体" panose="02010609060101010101" pitchFamily="49" charset="-122"/>
                    <a:cs typeface="Times New Roman" panose="02020603050405020304" pitchFamily="18" charset="0"/>
                  </a:rPr>
                  <a:t>且</a:t>
                </a:r>
                <a:r>
                  <a:rPr lang="zh-CN" altLang="zh-CN" sz="2400">
                    <a:solidFill>
                      <a:srgbClr val="000000"/>
                    </a:solidFill>
                    <a:ea typeface="楷体" panose="02010609060101010101" pitchFamily="49" charset="-122"/>
                    <a:cs typeface="Times New Roman" panose="02020603050405020304" pitchFamily="18" charset="0"/>
                  </a:rPr>
                  <a:t>根据右手定则可知</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端电势高于</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端电势</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U</a:t>
                </a:r>
                <a:r>
                  <a:rPr lang="en-US" altLang="zh-CN" sz="2400" i="1" baseline="-25000">
                    <a:solidFill>
                      <a:srgbClr val="000000"/>
                    </a:solidFill>
                    <a:cs typeface="Times New Roman" panose="02020603050405020304" pitchFamily="18" charset="0"/>
                  </a:rPr>
                  <a:t>AB</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𝟒</m:t>
                        </m:r>
                      </m:den>
                    </m:f>
                  </m:oMath>
                </a14:m>
                <a:r>
                  <a:rPr lang="en-US" altLang="zh-CN" sz="2400" i="1">
                    <a:solidFill>
                      <a:srgbClr val="000000"/>
                    </a:solidFill>
                    <a:cs typeface="Times New Roman" panose="02020603050405020304" pitchFamily="18" charset="0"/>
                  </a:rPr>
                  <a:t>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en-US" altLang="zh-CN" sz="2400">
                    <a:solidFill>
                      <a:srgbClr val="000000"/>
                    </a:solidFill>
                    <a:latin typeface="+mn-lt"/>
                    <a:cs typeface="Times New Roman" panose="02020603050405020304" pitchFamily="18" charset="0"/>
                  </a:rPr>
                  <a:t>.0</a:t>
                </a:r>
                <a:r>
                  <a:rPr lang="en-US" altLang="zh-CN" sz="2400">
                    <a:solidFill>
                      <a:srgbClr val="000000"/>
                    </a:solidFill>
                    <a:cs typeface="Times New Roman" panose="02020603050405020304" pitchFamily="18" charset="0"/>
                  </a:rPr>
                  <a:t>1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线圈离开磁场时</a:t>
                </a:r>
                <a:r>
                  <a:rPr lang="en-US" altLang="zh-CN" sz="2400" i="1">
                    <a:solidFill>
                      <a:srgbClr val="000000"/>
                    </a:solidFill>
                    <a:cs typeface="Times New Roman" panose="02020603050405020304" pitchFamily="18" charset="0"/>
                  </a:rPr>
                  <a:t>AB</a:t>
                </a:r>
                <a:r>
                  <a:rPr lang="zh-CN" altLang="zh-CN" sz="2400">
                    <a:solidFill>
                      <a:srgbClr val="000000"/>
                    </a:solidFill>
                    <a:ea typeface="楷体" panose="02010609060101010101" pitchFamily="49" charset="-122"/>
                    <a:cs typeface="Times New Roman" panose="02020603050405020304" pitchFamily="18" charset="0"/>
                  </a:rPr>
                  <a:t>边切割磁感线相当于电源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且根据右手定则可知</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端电势高于</a:t>
                </a:r>
                <a:r>
                  <a:rPr lang="en-US" altLang="zh-CN" sz="2400" i="1">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端电势</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U</a:t>
                </a:r>
                <a:r>
                  <a:rPr lang="en-US" altLang="zh-CN" sz="2400" i="1" baseline="-25000">
                    <a:solidFill>
                      <a:srgbClr val="000000"/>
                    </a:solidFill>
                    <a:cs typeface="Times New Roman" panose="02020603050405020304" pitchFamily="18" charset="0"/>
                  </a:rPr>
                  <a:t>AB</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𝟑</m:t>
                        </m:r>
                      </m:num>
                      <m:den>
                        <m:r>
                          <a:rPr lang="en-US" altLang="zh-CN" sz="2400" i="1">
                            <a:solidFill>
                              <a:srgbClr val="000000"/>
                            </a:solidFill>
                            <a:latin typeface="Cambria Math" panose="02040503050406030204" pitchFamily="18" charset="0"/>
                            <a:cs typeface="Times New Roman" panose="02020603050405020304" pitchFamily="18" charset="0"/>
                          </a:rPr>
                          <m:t>𝟒</m:t>
                        </m:r>
                      </m:den>
                    </m:f>
                  </m:oMath>
                </a14:m>
                <a:r>
                  <a:rPr lang="en-US" altLang="zh-CN" sz="2400" i="1">
                    <a:solidFill>
                      <a:srgbClr val="000000"/>
                    </a:solidFill>
                    <a:cs typeface="Times New Roman" panose="02020603050405020304" pitchFamily="18" charset="0"/>
                  </a:rPr>
                  <a:t>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en-US" altLang="zh-CN" sz="2400">
                    <a:solidFill>
                      <a:srgbClr val="000000"/>
                    </a:solidFill>
                    <a:latin typeface="+mn-lt"/>
                    <a:cs typeface="Times New Roman" panose="02020603050405020304" pitchFamily="18" charset="0"/>
                  </a:rPr>
                  <a:t>.0</a:t>
                </a:r>
                <a:r>
                  <a:rPr lang="en-US" altLang="zh-CN" sz="2400">
                    <a:solidFill>
                      <a:srgbClr val="000000"/>
                    </a:solidFill>
                    <a:cs typeface="Times New Roman" panose="02020603050405020304" pitchFamily="18" charset="0"/>
                  </a:rPr>
                  <a:t>3 </a:t>
                </a:r>
                <a:r>
                  <a:rPr lang="en-US" altLang="zh-CN" sz="2400">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69998" y="1916832"/>
                <a:ext cx="11485848" cy="3887470"/>
              </a:xfrm>
              <a:prstGeom prst="rect">
                <a:avLst/>
              </a:prstGeom>
              <a:blipFill rotWithShape="1">
                <a:blip r:embed="rId2"/>
                <a:stretch>
                  <a:fillRect l="-4" t="-10" r="3" b="10"/>
                </a:stretch>
              </a:blipFill>
            </p:spPr>
            <p:txBody>
              <a:bodyPr/>
              <a:lstStyle/>
              <a:p>
                <a:r>
                  <a:rPr lang="zh-CN" altLang="en-US">
                    <a:noFill/>
                  </a:rPr>
                  <a:t> </a:t>
                </a:r>
              </a:p>
            </p:txBody>
          </p:sp>
        </mc:Fallback>
      </mc:AlternateContent>
      <p:pic>
        <p:nvPicPr>
          <p:cNvPr id="6" name="24解析.eps" descr="id:2147490789;FounderCES"/>
          <p:cNvPicPr/>
          <p:nvPr/>
        </p:nvPicPr>
        <p:blipFill>
          <a:blip r:embed="rId3"/>
          <a:stretch>
            <a:fillRect/>
          </a:stretch>
        </p:blipFill>
        <p:spPr>
          <a:xfrm>
            <a:off x="515412" y="2088212"/>
            <a:ext cx="840740" cy="299720"/>
          </a:xfrm>
          <a:prstGeom prst="rect">
            <a:avLst/>
          </a:prstGeom>
        </p:spPr>
      </p:pic>
      <p:pic>
        <p:nvPicPr>
          <p:cNvPr id="7" name="sf499u.jpg" descr="id:2147490782;FounderCES"/>
          <p:cNvPicPr/>
          <p:nvPr/>
        </p:nvPicPr>
        <p:blipFill>
          <a:blip r:embed="rId4"/>
          <a:stretch>
            <a:fillRect/>
          </a:stretch>
        </p:blipFill>
        <p:spPr>
          <a:xfrm>
            <a:off x="8111430" y="1322368"/>
            <a:ext cx="3593465" cy="21799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如果线圈不受外力，线圈要穿过磁场区域需要的初速度的最小值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0796;FounderCES"/>
          <p:cNvPicPr/>
          <p:nvPr/>
        </p:nvPicPr>
        <p:blipFill>
          <a:blip r:embed="rId1"/>
          <a:stretch>
            <a:fillRect/>
          </a:stretch>
        </p:blipFill>
        <p:spPr>
          <a:xfrm>
            <a:off x="550590" y="1484784"/>
            <a:ext cx="840740" cy="299720"/>
          </a:xfrm>
          <a:prstGeom prst="rect">
            <a:avLst/>
          </a:prstGeom>
        </p:spPr>
      </p:pic>
      <p:sp>
        <p:nvSpPr>
          <p:cNvPr id="2" name="矩形 1"/>
          <p:cNvSpPr/>
          <p:nvPr/>
        </p:nvSpPr>
        <p:spPr>
          <a:xfrm>
            <a:off x="1421439" y="1403811"/>
            <a:ext cx="1751330" cy="460375"/>
          </a:xfrm>
          <a:prstGeom prst="rect">
            <a:avLst/>
          </a:prstGeom>
        </p:spPr>
        <p:txBody>
          <a:bodyPr wrap="none">
            <a:spAutoFit/>
          </a:bodyPr>
          <a:lstStyle/>
          <a:p>
            <a:r>
              <a:rPr lang="en-US" altLang="zh-CN" sz="2400">
                <a:solidFill>
                  <a:srgbClr val="000000"/>
                </a:solidFill>
              </a:rPr>
              <a:t>1</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rPr>
              <a:t>10</a:t>
            </a:r>
            <a:r>
              <a:rPr lang="zh-CN" altLang="zh-CN" sz="2400" baseline="30000">
                <a:solidFill>
                  <a:srgbClr val="000000"/>
                </a:solidFill>
                <a:cs typeface="Times New Roman" panose="02020603050405020304" pitchFamily="18" charset="0"/>
              </a:rPr>
              <a:t>－</a:t>
            </a:r>
            <a:r>
              <a:rPr lang="en-US" altLang="zh-CN" sz="2400" baseline="30000">
                <a:solidFill>
                  <a:srgbClr val="000000"/>
                </a:solidFill>
              </a:rPr>
              <a:t>4 </a:t>
            </a:r>
            <a:r>
              <a:rPr lang="en-US" altLang="zh-CN" sz="2400">
                <a:solidFill>
                  <a:srgbClr val="000000"/>
                </a:solidFill>
              </a:rPr>
              <a:t>m/s</a:t>
            </a:r>
            <a:endParaRPr lang="zh-CN" altLang="en-US"/>
          </a:p>
        </p:txBody>
      </p:sp>
      <mc:AlternateContent xmlns:mc="http://schemas.openxmlformats.org/markup-compatibility/2006">
        <mc:Choice xmlns:a14="http://schemas.microsoft.com/office/drawing/2010/main" Requires="a14">
          <p:sp>
            <p:nvSpPr>
              <p:cNvPr id="5" name="矩形 4"/>
              <p:cNvSpPr/>
              <p:nvPr/>
            </p:nvSpPr>
            <p:spPr>
              <a:xfrm>
                <a:off x="406574" y="1898109"/>
                <a:ext cx="11368120" cy="4725035"/>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设</a:t>
                </a:r>
                <a:r>
                  <a:rPr lang="zh-CN" altLang="zh-CN" sz="2400">
                    <a:solidFill>
                      <a:srgbClr val="000000"/>
                    </a:solidFill>
                    <a:ea typeface="楷体" panose="02010609060101010101" pitchFamily="49" charset="-122"/>
                    <a:cs typeface="Times New Roman" panose="02020603050405020304" pitchFamily="18" charset="0"/>
                  </a:rPr>
                  <a:t>线框恰好穿过磁场的初速度为</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完全进入磁场时的速度为</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则由动量定理</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对线圈进入磁场的过程有</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BL</a:t>
                </a:r>
                <a14:m>
                  <m:oMath xmlns:m="http://schemas.openxmlformats.org/officeDocument/2006/math">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𝑰</m:t>
                            </m:r>
                          </m:e>
                        </m:bar>
                      </m:e>
                      <m:sub>
                        <m:r>
                          <a:rPr lang="en-US" altLang="zh-CN" sz="2400" i="1">
                            <a:solidFill>
                              <a:srgbClr val="000000"/>
                            </a:solidFill>
                            <a:latin typeface="Cambria Math" panose="02040503050406030204" pitchFamily="18" charset="0"/>
                            <a:cs typeface="Times New Roman" panose="02020603050405020304" pitchFamily="18" charset="0"/>
                          </a:rPr>
                          <m:t>𝟏</m:t>
                        </m:r>
                      </m:sub>
                    </m:sSub>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对线圈离开磁场的过程有</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BL</a:t>
                </a:r>
                <a14:m>
                  <m:oMath xmlns:m="http://schemas.openxmlformats.org/officeDocument/2006/math">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𝑰</m:t>
                            </m:r>
                          </m:e>
                        </m:bar>
                      </m:e>
                      <m:sub>
                        <m:r>
                          <a:rPr lang="en-US" altLang="zh-CN" sz="2400" i="1">
                            <a:solidFill>
                              <a:srgbClr val="000000"/>
                            </a:solidFill>
                            <a:latin typeface="Cambria Math" panose="02040503050406030204" pitchFamily="18" charset="0"/>
                            <a:cs typeface="Times New Roman" panose="02020603050405020304" pitchFamily="18" charset="0"/>
                          </a:rPr>
                          <m:t>𝟐</m:t>
                        </m:r>
                      </m:sub>
                    </m:sSub>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而根据</a:t>
                </a:r>
                <a:r>
                  <a:rPr lang="en-US" altLang="zh-CN" sz="2400" i="1">
                    <a:solidFill>
                      <a:srgbClr val="000000"/>
                    </a:solidFill>
                    <a:cs typeface="Times New Roman" panose="02020603050405020304" pitchFamily="18" charset="0"/>
                  </a:rPr>
                  <a:t>Q</a:t>
                </a:r>
                <a:r>
                  <a:rPr lang="zh-CN" altLang="zh-CN" sz="2400">
                    <a:solidFill>
                      <a:srgbClr val="000000"/>
                    </a:solidFill>
                    <a:cs typeface="Times New Roman" panose="02020603050405020304" pitchFamily="18" charset="0"/>
                  </a:rPr>
                  <a:t>＝</a:t>
                </a:r>
                <a14:m>
                  <m:oMath xmlns:m="http://schemas.openxmlformats.org/officeDocument/2006/math">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𝑰</m:t>
                        </m:r>
                      </m:e>
                    </m:bar>
                  </m:oMath>
                </a14:m>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𝜱</m:t>
                        </m:r>
                      </m:num>
                      <m:den>
                        <m:r>
                          <a:rPr lang="en-US" altLang="zh-CN" sz="2400" i="1">
                            <a:solidFill>
                              <a:srgbClr val="000000"/>
                            </a:solidFill>
                            <a:latin typeface="Cambria Math" panose="02040503050406030204" pitchFamily="18" charset="0"/>
                            <a:cs typeface="Times New Roman" panose="02020603050405020304" pitchFamily="18" charset="0"/>
                          </a:rPr>
                          <m:t>𝑹</m:t>
                        </m:r>
                      </m:den>
                    </m:f>
                  </m:oMath>
                </a14:m>
                <a:r>
                  <a:rPr lang="zh-CN" altLang="zh-CN" sz="2400">
                    <a:solidFill>
                      <a:srgbClr val="000000"/>
                    </a:solidFill>
                    <a:ea typeface="楷体" panose="02010609060101010101" pitchFamily="49" charset="-122"/>
                    <a:cs typeface="Times New Roman" panose="02020603050405020304" pitchFamily="18" charset="0"/>
                  </a:rPr>
                  <a:t>有</a:t>
                </a:r>
                <a14:m>
                  <m:oMath xmlns:m="http://schemas.openxmlformats.org/officeDocument/2006/math">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𝑰</m:t>
                            </m:r>
                          </m:e>
                        </m:bar>
                      </m:e>
                      <m:sub>
                        <m:r>
                          <a:rPr lang="en-US" altLang="zh-CN" sz="2400" i="1">
                            <a:solidFill>
                              <a:srgbClr val="000000"/>
                            </a:solidFill>
                            <a:latin typeface="Cambria Math" panose="02040503050406030204" pitchFamily="18" charset="0"/>
                            <a:cs typeface="Times New Roman" panose="02020603050405020304" pitchFamily="18" charset="0"/>
                          </a:rPr>
                          <m:t>𝟏</m:t>
                        </m:r>
                      </m:sub>
                    </m:sSub>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𝑩</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𝑳</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𝑹</m:t>
                        </m:r>
                      </m:den>
                    </m:f>
                  </m:oMath>
                </a14:m>
                <a:r>
                  <a:rPr lang="zh-CN" altLang="zh-CN" sz="2400">
                    <a:solidFill>
                      <a:srgbClr val="000000"/>
                    </a:solidFill>
                    <a:cs typeface="Times New Roman" panose="02020603050405020304" pitchFamily="18" charset="0"/>
                  </a:rPr>
                  <a:t>，</a:t>
                </a:r>
                <a14:m>
                  <m:oMath xmlns:m="http://schemas.openxmlformats.org/officeDocument/2006/math">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𝑰</m:t>
                            </m:r>
                          </m:e>
                        </m:bar>
                      </m:e>
                      <m:sub>
                        <m:r>
                          <a:rPr lang="en-US" altLang="zh-CN" sz="2400" i="1">
                            <a:solidFill>
                              <a:srgbClr val="000000"/>
                            </a:solidFill>
                            <a:latin typeface="Cambria Math" panose="02040503050406030204" pitchFamily="18" charset="0"/>
                            <a:cs typeface="Times New Roman" panose="02020603050405020304" pitchFamily="18" charset="0"/>
                          </a:rPr>
                          <m:t>𝟐</m:t>
                        </m:r>
                      </m:sub>
                    </m:sSub>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𝑩</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𝑳</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𝑹</m:t>
                        </m:r>
                      </m:den>
                    </m:f>
                  </m:oMath>
                </a14:m>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联立以上各式解得</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线圈不受外力时要穿过磁场需要的最小速度为</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𝑩</m:t>
                            </m:r>
                          </m:e>
                          <m:sup>
                            <m:r>
                              <a:rPr lang="en-US" altLang="zh-CN" sz="2400" i="1">
                                <a:solidFill>
                                  <a:srgbClr val="000000"/>
                                </a:solidFill>
                                <a:latin typeface="Cambria Math" panose="02040503050406030204" pitchFamily="18" charset="0"/>
                                <a:cs typeface="Times New Roman" panose="02020603050405020304" pitchFamily="18" charset="0"/>
                              </a:rPr>
                              <m:t>𝟐</m:t>
                            </m:r>
                          </m:sup>
                        </m:sSup>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𝑳</m:t>
                            </m:r>
                          </m:e>
                          <m:sup>
                            <m:r>
                              <a:rPr lang="en-US" altLang="zh-CN" sz="2400" i="1">
                                <a:solidFill>
                                  <a:srgbClr val="000000"/>
                                </a:solidFill>
                                <a:latin typeface="Cambria Math" panose="02040503050406030204" pitchFamily="18" charset="0"/>
                                <a:cs typeface="Times New Roman" panose="02020603050405020304" pitchFamily="18" charset="0"/>
                              </a:rPr>
                              <m:t>𝟑</m:t>
                            </m:r>
                          </m:sup>
                        </m:sSup>
                      </m:num>
                      <m:den>
                        <m:r>
                          <a:rPr lang="en-US" altLang="zh-CN" sz="2400" i="1">
                            <a:solidFill>
                              <a:srgbClr val="000000"/>
                            </a:solidFill>
                            <a:latin typeface="Cambria Math" panose="02040503050406030204" pitchFamily="18" charset="0"/>
                            <a:cs typeface="Times New Roman" panose="02020603050405020304" pitchFamily="18" charset="0"/>
                          </a:rPr>
                          <m:t>𝒎𝑹</m:t>
                        </m:r>
                      </m:den>
                    </m:f>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 </a:t>
                </a:r>
                <a:r>
                  <a:rPr lang="en-US" altLang="zh-CN" sz="2400">
                    <a:solidFill>
                      <a:srgbClr val="000000"/>
                    </a:solidFill>
                    <a:cs typeface="Times New Roman" panose="02020603050405020304" pitchFamily="18" charset="0"/>
                  </a:rPr>
                  <a:t>10</a:t>
                </a:r>
                <a:r>
                  <a:rPr lang="zh-CN" altLang="zh-CN" sz="2400" baseline="30000">
                    <a:solidFill>
                      <a:srgbClr val="000000"/>
                    </a:solidFill>
                    <a:cs typeface="Times New Roman" panose="02020603050405020304" pitchFamily="18" charset="0"/>
                  </a:rPr>
                  <a:t>－</a:t>
                </a:r>
                <a:r>
                  <a:rPr lang="en-US" altLang="zh-CN" sz="2400" baseline="30000">
                    <a:solidFill>
                      <a:srgbClr val="000000"/>
                    </a:solidFill>
                    <a:cs typeface="Times New Roman" panose="02020603050405020304" pitchFamily="18" charset="0"/>
                  </a:rPr>
                  <a:t>4 </a:t>
                </a:r>
                <a:r>
                  <a:rPr lang="en-US" altLang="zh-CN" sz="2400">
                    <a:solidFill>
                      <a:srgbClr val="000000"/>
                    </a:solidFill>
                    <a:cs typeface="Times New Roman" panose="02020603050405020304" pitchFamily="18" charset="0"/>
                  </a:rPr>
                  <a:t>m/s</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406574" y="1898109"/>
                <a:ext cx="11368120" cy="4725035"/>
              </a:xfrm>
              <a:prstGeom prst="rect">
                <a:avLst/>
              </a:prstGeom>
              <a:blipFill rotWithShape="1">
                <a:blip r:embed="rId2"/>
                <a:stretch>
                  <a:fillRect l="-2" t="-2" r="5" b="2"/>
                </a:stretch>
              </a:blipFill>
            </p:spPr>
            <p:txBody>
              <a:bodyPr/>
              <a:lstStyle/>
              <a:p>
                <a:r>
                  <a:rPr lang="zh-CN" altLang="en-US">
                    <a:noFill/>
                  </a:rPr>
                  <a:t> </a:t>
                </a:r>
              </a:p>
            </p:txBody>
          </p:sp>
        </mc:Fallback>
      </mc:AlternateContent>
      <p:pic>
        <p:nvPicPr>
          <p:cNvPr id="6" name="24解析.eps" descr="id:2147490789;FounderCES"/>
          <p:cNvPicPr/>
          <p:nvPr/>
        </p:nvPicPr>
        <p:blipFill>
          <a:blip r:embed="rId3"/>
          <a:stretch>
            <a:fillRect/>
          </a:stretch>
        </p:blipFill>
        <p:spPr>
          <a:xfrm>
            <a:off x="515412" y="2088212"/>
            <a:ext cx="840740" cy="299720"/>
          </a:xfrm>
          <a:prstGeom prst="rect">
            <a:avLst/>
          </a:prstGeom>
        </p:spPr>
      </p:pic>
      <p:pic>
        <p:nvPicPr>
          <p:cNvPr id="7" name="sf499u.jpg" descr="id:2147490782;FounderCES"/>
          <p:cNvPicPr/>
          <p:nvPr/>
        </p:nvPicPr>
        <p:blipFill>
          <a:blip r:embed="rId4"/>
          <a:stretch>
            <a:fillRect/>
          </a:stretch>
        </p:blipFill>
        <p:spPr>
          <a:xfrm>
            <a:off x="7463358" y="2852936"/>
            <a:ext cx="3593465" cy="21799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2.eps" descr="id:2147489380;FounderCES"/>
          <p:cNvPicPr/>
          <p:nvPr/>
        </p:nvPicPr>
        <p:blipFill>
          <a:blip r:embed="rId1"/>
          <a:stretch>
            <a:fillRect/>
          </a:stretch>
        </p:blipFill>
        <p:spPr>
          <a:xfrm>
            <a:off x="428998" y="925972"/>
            <a:ext cx="1092200" cy="383540"/>
          </a:xfrm>
          <a:prstGeom prst="rect">
            <a:avLst/>
          </a:prstGeom>
        </p:spPr>
      </p:pic>
      <p:sp>
        <p:nvSpPr>
          <p:cNvPr id="6" name="内容占位符 5"/>
          <p:cNvSpPr>
            <a:spLocks noGrp="1"/>
          </p:cNvSpPr>
          <p:nvPr>
            <p:ph idx="1"/>
          </p:nvPr>
        </p:nvSpPr>
        <p:spPr>
          <a:xfrm>
            <a:off x="360854" y="746120"/>
            <a:ext cx="11485848" cy="50187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导体切割磁感线时产生感应电动势的理解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三者两两垂直，可直接应用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若三者之间存在夹角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，则要注意进行角度转换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公式中的</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应理解为导体和磁场间的相对速度，当导体不动而磁场运动时，也有感应电动势产生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应理解为导体切割磁感线时的有效长度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如果导体和磁场不垂直，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应是导体在垂直磁场方向投影的长度；如果切割磁感线的导体是弯曲的，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应取导体两端点的连线在与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都垂直的方向的投影长度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常见平动切割情境中的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有效长度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06574" y="1412776"/>
          <a:ext cx="11161240" cy="4937760"/>
        </p:xfrm>
        <a:graphic>
          <a:graphicData uri="http://schemas.openxmlformats.org/drawingml/2006/table">
            <a:tbl>
              <a:tblPr firstRow="1" firstCol="1" bandRow="1"/>
              <a:tblGrid>
                <a:gridCol w="1152128"/>
                <a:gridCol w="4104456"/>
                <a:gridCol w="5904656"/>
              </a:tblGrid>
              <a:tr h="38971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有效长度说明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r>
              <a:tr h="116906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ctr"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CD</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容易出现有效长度</a:t>
                      </a:r>
                      <a:r>
                        <a:rPr lang="en-US" alt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的错误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r>
              <a:tr h="175359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ctr"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r>
            </a:tbl>
          </a:graphicData>
        </a:graphic>
      </p:graphicFrame>
      <p:pic>
        <p:nvPicPr>
          <p:cNvPr id="7" name="mjbxb51u.jpg"/>
          <p:cNvPicPr/>
          <p:nvPr/>
        </p:nvPicPr>
        <p:blipFill>
          <a:blip r:embed="rId1"/>
          <a:stretch>
            <a:fillRect/>
          </a:stretch>
        </p:blipFill>
        <p:spPr>
          <a:xfrm>
            <a:off x="2566814" y="2052856"/>
            <a:ext cx="2026285" cy="1828800"/>
          </a:xfrm>
          <a:prstGeom prst="rect">
            <a:avLst/>
          </a:prstGeom>
        </p:spPr>
      </p:pic>
      <p:pic>
        <p:nvPicPr>
          <p:cNvPr id="8" name="mjbxb52u.jpg"/>
          <p:cNvPicPr/>
          <p:nvPr/>
        </p:nvPicPr>
        <p:blipFill>
          <a:blip r:embed="rId2"/>
          <a:stretch>
            <a:fillRect/>
          </a:stretch>
        </p:blipFill>
        <p:spPr>
          <a:xfrm>
            <a:off x="2304018" y="4301722"/>
            <a:ext cx="2639060" cy="192405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78582" y="764704"/>
              <a:ext cx="11233248" cy="5750376"/>
            </p:xfrm>
            <a:graphic>
              <a:graphicData uri="http://schemas.openxmlformats.org/drawingml/2006/table">
                <a:tbl>
                  <a:tblPr firstRow="1" firstCol="1" bandRow="1"/>
                  <a:tblGrid>
                    <a:gridCol w="1152128"/>
                    <a:gridCol w="4032448"/>
                    <a:gridCol w="6048672"/>
                  </a:tblGrid>
                  <a:tr h="21452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有效长度说明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071" marR="26071"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r>
                  <a:tr h="195164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071" marR="26071"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r>
                  <a:tr h="160417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导体棒</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方向水平运动切割磁感线的有效长度为导体棒与框架两交点间的距离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071" marR="26071"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r>
                  <a:tr h="12871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水平向右运动进入磁场的过程中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其切割磁感线的有效长度为线框与磁场左边界两交点间的距离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071" marR="26071"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78582" y="764704"/>
              <a:ext cx="11233248" cy="5750376"/>
            </p:xfrm>
            <a:graphic>
              <a:graphicData uri="http://schemas.openxmlformats.org/drawingml/2006/table">
                <a:tbl>
                  <a:tblPr firstRow="1" firstCol="1" bandRow="1"/>
                  <a:tblGrid>
                    <a:gridCol w="1152128"/>
                    <a:gridCol w="4032448"/>
                    <a:gridCol w="6048672"/>
                  </a:tblGrid>
                  <a:tr h="21452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有效长度说明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071" marR="26071"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solidFill>
                          <a:srgbClr val="D8ECDD"/>
                        </a:solidFill>
                      </a:tcPr>
                    </a:tc>
                  </a:tr>
                  <a:tr h="195135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endParaRPr lang="zh-CN"/>
                        </a:p>
                      </a:txBody>
                      <a:tcPr marL="26071" marR="26071"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blipFill>
                          <a:blip r:embed="rId1"/>
                        </a:blipFill>
                      </a:tcPr>
                    </a:tc>
                  </a:tr>
                  <a:tr h="160417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导体棒</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方向水平运动切割磁感线的有效长度为导体棒与框架两交点间的距离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071" marR="26071"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r>
                  <a:tr h="12871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水平向右运动进入磁场的过程中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其切割磁感线的有效长度为线框与磁场左边界两交点间的距离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071" marR="26071" marT="0" marB="0" anchor="ctr">
                        <a:lnL w="12700" cap="flat" cmpd="sng" algn="ctr">
                          <a:solidFill>
                            <a:srgbClr val="80FF80"/>
                          </a:solidFill>
                          <a:prstDash val="solid"/>
                          <a:round/>
                          <a:headEnd type="none" w="med" len="med"/>
                          <a:tailEnd type="none" w="med" len="med"/>
                        </a:lnL>
                        <a:lnR w="12700" cap="flat" cmpd="sng" algn="ctr">
                          <a:solidFill>
                            <a:srgbClr val="80FF80"/>
                          </a:solidFill>
                          <a:prstDash val="solid"/>
                          <a:round/>
                          <a:headEnd type="none" w="med" len="med"/>
                          <a:tailEnd type="none" w="med" len="med"/>
                        </a:lnR>
                        <a:lnT w="12700" cap="flat" cmpd="sng" algn="ctr">
                          <a:solidFill>
                            <a:srgbClr val="80FF80"/>
                          </a:solidFill>
                          <a:prstDash val="solid"/>
                          <a:round/>
                          <a:headEnd type="none" w="med" len="med"/>
                          <a:tailEnd type="none" w="med" len="med"/>
                        </a:lnT>
                        <a:lnB w="12700" cap="flat" cmpd="sng" algn="ctr">
                          <a:solidFill>
                            <a:srgbClr val="80FF80"/>
                          </a:solidFill>
                          <a:prstDash val="solid"/>
                          <a:round/>
                          <a:headEnd type="none" w="med" len="med"/>
                          <a:tailEnd type="none" w="med" len="med"/>
                        </a:lnB>
                      </a:tcPr>
                    </a:tc>
                  </a:tr>
                </a:tbl>
              </a:graphicData>
            </a:graphic>
          </p:graphicFrame>
        </mc:Fallback>
      </mc:AlternateContent>
      <p:pic>
        <p:nvPicPr>
          <p:cNvPr id="8" name="mjbxb53u.jpg"/>
          <p:cNvPicPr/>
          <p:nvPr/>
        </p:nvPicPr>
        <p:blipFill>
          <a:blip r:embed="rId2"/>
          <a:stretch>
            <a:fillRect/>
          </a:stretch>
        </p:blipFill>
        <p:spPr>
          <a:xfrm>
            <a:off x="2767037" y="1411317"/>
            <a:ext cx="1753870" cy="1685925"/>
          </a:xfrm>
          <a:prstGeom prst="rect">
            <a:avLst/>
          </a:prstGeom>
        </p:spPr>
      </p:pic>
      <p:pic>
        <p:nvPicPr>
          <p:cNvPr id="10" name="mjbxb54u.jpg"/>
          <p:cNvPicPr/>
          <p:nvPr/>
        </p:nvPicPr>
        <p:blipFill>
          <a:blip r:embed="rId3"/>
          <a:stretch>
            <a:fillRect/>
          </a:stretch>
        </p:blipFill>
        <p:spPr>
          <a:xfrm>
            <a:off x="2623527" y="3319308"/>
            <a:ext cx="2040890" cy="1452880"/>
          </a:xfrm>
          <a:prstGeom prst="rect">
            <a:avLst/>
          </a:prstGeom>
        </p:spPr>
      </p:pic>
      <p:pic>
        <p:nvPicPr>
          <p:cNvPr id="11" name="mjbxb55u.jpg"/>
          <p:cNvPicPr/>
          <p:nvPr/>
        </p:nvPicPr>
        <p:blipFill>
          <a:blip r:embed="rId4"/>
          <a:stretch>
            <a:fillRect/>
          </a:stretch>
        </p:blipFill>
        <p:spPr>
          <a:xfrm>
            <a:off x="1990750" y="4992795"/>
            <a:ext cx="3306445" cy="133223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476672"/>
                <a:ext cx="11485848" cy="88138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的区别及</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联系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476672"/>
                <a:ext cx="11485848" cy="881380"/>
              </a:xfrm>
              <a:blipFill rotWithShape="1">
                <a:blip r:embed="rId1"/>
                <a:stretch>
                  <a:fillRect l="-2" t="-48" r="1" b="4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61084" y="1412776"/>
              <a:ext cx="11485618" cy="4325874"/>
            </p:xfrm>
            <a:graphic>
              <a:graphicData uri="http://schemas.openxmlformats.org/drawingml/2006/table">
                <a:tbl>
                  <a:tblPr firstRow="1" firstCol="1" bandRow="1"/>
                  <a:tblGrid>
                    <a:gridCol w="496292"/>
                    <a:gridCol w="1701573"/>
                    <a:gridCol w="3752281"/>
                    <a:gridCol w="5535472"/>
                  </a:tblGrid>
                  <a:tr h="750800">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𝚫𝚽</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𝐭</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520571">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研究对象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整个闭合回路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回路中做切割磁感线运动的那部分导体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520571">
                    <a:tc vMerge="1">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各种电磁感应现象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只适用于导体切割磁感线运动的情况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1041142">
                    <a:tc vMerge="1">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计算结果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内的平均感应电动势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求得的是某一时刻的瞬时感应电动势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1271371">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hMerge="1">
                      <a:tcPr/>
                    </a:tc>
                    <a:tc gridSpan="2">
                      <a:txBody>
                        <a:bodyPr/>
                        <a:lstStyle/>
                        <a:p>
                          <a:pPr algn="l"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𝜱</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在一定条件下推导出来的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该公式可看作法拉第电磁感应定律的一个推论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hMerge="1">
                      <a:tcPr/>
                    </a:tc>
                  </a:tr>
                </a:tbl>
              </a:graphicData>
            </a:graphic>
          </p:graphicFrame>
        </mc:Choice>
        <mc:Fallback xmlns="">
          <p:graphicFrame>
            <p:nvGraphicFramePr>
              <p:cNvPr id="2" name="表格 1"/>
              <p:cNvGraphicFramePr>
                <a:graphicFrameLocks noGrp="1"/>
              </p:cNvGraphicFramePr>
              <p:nvPr/>
            </p:nvGraphicFramePr>
            <p:xfrm>
              <a:off x="361084" y="1412776"/>
              <a:ext cx="11485618" cy="4325874"/>
            </p:xfrm>
            <a:graphic>
              <a:graphicData uri="http://schemas.openxmlformats.org/drawingml/2006/table">
                <a:tbl>
                  <a:tblPr firstRow="1" firstCol="1" bandRow="1"/>
                  <a:tblGrid>
                    <a:gridCol w="496292"/>
                    <a:gridCol w="1701573"/>
                    <a:gridCol w="3752281"/>
                    <a:gridCol w="5535472"/>
                  </a:tblGrid>
                  <a:tr h="782320">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hMerge="1">
                      <a:tcPr/>
                    </a:tc>
                    <a:tc>
                      <a:txBody>
                        <a:bodyPr/>
                        <a:lstStyle/>
                        <a:p>
                          <a:endParaRPr lang="zh-CN"/>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520571">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研究对象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整个闭合回路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回路中做切割磁感线运动的那部分导体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520571">
                    <a:tc vMerge="1">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各种电磁感应现象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只适用于导体切割磁感线运动的情况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1041142">
                    <a:tc vMerge="1">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计算结果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内的平均感应电动势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求得的是某一时刻的瞬时感应电动势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133096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hMerge="1">
                      <a:tcPr/>
                    </a:tc>
                    <a:tc gridSpan="2">
                      <a:txBody>
                        <a:bodyPr/>
                        <a:lstStyle/>
                        <a:p>
                          <a:endParaRPr lang="zh-CN"/>
                        </a:p>
                      </a:txBody>
                      <a:tcPr marL="17493" marR="1749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2"/>
                        </a:blipFill>
                      </a:tcPr>
                    </a:tc>
                    <a:tc hMerge="1">
                      <a:tcPr/>
                    </a:tc>
                  </a:tr>
                </a:tbl>
              </a:graphicData>
            </a:graphic>
          </p:graphicFrame>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89401;FounderCES"/>
          <p:cNvPicPr/>
          <p:nvPr/>
        </p:nvPicPr>
        <p:blipFill>
          <a:blip r:embed="rId1"/>
          <a:stretch>
            <a:fillRect/>
          </a:stretch>
        </p:blipFill>
        <p:spPr>
          <a:xfrm>
            <a:off x="478582" y="936655"/>
            <a:ext cx="1031875" cy="332105"/>
          </a:xfrm>
          <a:prstGeom prst="rect">
            <a:avLst/>
          </a:prstGeom>
        </p:spPr>
      </p:pic>
      <p:pic>
        <p:nvPicPr>
          <p:cNvPr id="6" name="24答案.eps" descr="id:2147489436;FounderCES"/>
          <p:cNvPicPr/>
          <p:nvPr/>
        </p:nvPicPr>
        <p:blipFill>
          <a:blip r:embed="rId2"/>
          <a:stretch>
            <a:fillRect/>
          </a:stretch>
        </p:blipFill>
        <p:spPr>
          <a:xfrm>
            <a:off x="478582" y="3187633"/>
            <a:ext cx="840740" cy="299720"/>
          </a:xfrm>
          <a:prstGeom prst="rect">
            <a:avLst/>
          </a:prstGeom>
        </p:spPr>
      </p:pic>
      <p:sp>
        <p:nvSpPr>
          <p:cNvPr id="4" name="内容占位符 3"/>
          <p:cNvSpPr>
            <a:spLocks noGrp="1"/>
          </p:cNvSpPr>
          <p:nvPr>
            <p:ph idx="1"/>
          </p:nvPr>
        </p:nvSpPr>
        <p:spPr>
          <a:xfrm>
            <a:off x="360854" y="746120"/>
            <a:ext cx="11485848" cy="255069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，沿倾角为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的倾斜导轨以速度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匀速下滑，匀强磁场的磁感应强度为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若磁感应强度</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的方向垂直于倾斜导轨向上，导体棒</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中产生的感应电动势为多大</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59623" y="3106660"/>
            <a:ext cx="748923" cy="461665"/>
          </a:xfrm>
          <a:prstGeom prst="rect">
            <a:avLst/>
          </a:prstGeom>
        </p:spPr>
        <p:txBody>
          <a:bodyPr wrap="none">
            <a:spAutoFit/>
          </a:bodyPr>
          <a:lstStyle/>
          <a:p>
            <a:r>
              <a:rPr lang="en-US" altLang="zh-CN" sz="2400" i="1">
                <a:solidFill>
                  <a:srgbClr val="000000"/>
                </a:solidFill>
              </a:rPr>
              <a:t>BL</a:t>
            </a:r>
            <a:r>
              <a:rPr lang="en-US" altLang="zh-CN" sz="2400" i="1">
                <a:solidFill>
                  <a:srgbClr val="000000"/>
                </a:solidFill>
                <a:latin typeface="Book Antiqua" panose="02040602050305030304" pitchFamily="18" charset="0"/>
                <a:cs typeface="Times New Roman" panose="02020603050405020304" pitchFamily="18" charset="0"/>
              </a:rPr>
              <a:t>v</a:t>
            </a:r>
            <a:endParaRPr lang="zh-CN" altLang="en-US"/>
          </a:p>
        </p:txBody>
      </p:sp>
      <p:pic>
        <p:nvPicPr>
          <p:cNvPr id="7" name="f258.jpg" descr="id:2147490826;FounderCES"/>
          <p:cNvPicPr/>
          <p:nvPr/>
        </p:nvPicPr>
        <p:blipFill>
          <a:blip r:embed="rId3"/>
          <a:stretch>
            <a:fillRect/>
          </a:stretch>
        </p:blipFill>
        <p:spPr>
          <a:xfrm>
            <a:off x="7842049" y="3106660"/>
            <a:ext cx="3121025" cy="2137410"/>
          </a:xfrm>
          <a:prstGeom prst="rect">
            <a:avLst/>
          </a:prstGeom>
        </p:spPr>
      </p:pic>
      <p:sp>
        <p:nvSpPr>
          <p:cNvPr id="3" name="矩形 2"/>
          <p:cNvSpPr/>
          <p:nvPr/>
        </p:nvSpPr>
        <p:spPr>
          <a:xfrm>
            <a:off x="420958" y="3637425"/>
            <a:ext cx="7186416" cy="2308324"/>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将</a:t>
            </a:r>
            <a:r>
              <a:rPr lang="zh-CN" altLang="zh-CN" sz="2400">
                <a:solidFill>
                  <a:srgbClr val="000000"/>
                </a:solidFill>
                <a:ea typeface="楷体" panose="02010609060101010101" pitchFamily="49" charset="-122"/>
                <a:cs typeface="Times New Roman" panose="02020603050405020304" pitchFamily="18" charset="0"/>
              </a:rPr>
              <a:t>题中的立体图改画成平面图</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如图所示</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当磁感应强度</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的方向垂直于导轨时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导体棒</a:t>
            </a:r>
            <a:r>
              <a:rPr lang="en-US" altLang="zh-CN" sz="2400" i="1">
                <a:solidFill>
                  <a:srgbClr val="000000"/>
                </a:solidFill>
                <a:cs typeface="Times New Roman" panose="02020603050405020304" pitchFamily="18" charset="0"/>
              </a:rPr>
              <a:t>ab</a:t>
            </a:r>
            <a:r>
              <a:rPr lang="zh-CN" altLang="zh-CN" sz="2400">
                <a:solidFill>
                  <a:srgbClr val="000000"/>
                </a:solidFill>
                <a:ea typeface="楷体" panose="02010609060101010101" pitchFamily="49" charset="-122"/>
                <a:cs typeface="Times New Roman" panose="02020603050405020304" pitchFamily="18" charset="0"/>
              </a:rPr>
              <a:t>的速度方向与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是垂直的</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即</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ea typeface="楷体" panose="02010609060101010101" pitchFamily="49" charset="-122"/>
                <a:cs typeface="Times New Roman" panose="02020603050405020304" pitchFamily="18" charset="0"/>
              </a:rPr>
              <a:t>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的夹角</a:t>
            </a:r>
            <a:r>
              <a:rPr lang="en-US" altLang="zh-CN" sz="2400" i="1">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90</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则感应电动势为</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BL</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8" name="24解析.eps" descr="id:2147490847;FounderCES"/>
          <p:cNvPicPr/>
          <p:nvPr/>
        </p:nvPicPr>
        <p:blipFill>
          <a:blip r:embed="rId4"/>
          <a:stretch>
            <a:fillRect/>
          </a:stretch>
        </p:blipFill>
        <p:spPr>
          <a:xfrm>
            <a:off x="478582" y="3827960"/>
            <a:ext cx="840740" cy="299720"/>
          </a:xfrm>
          <a:prstGeom prst="rect">
            <a:avLst/>
          </a:prstGeom>
        </p:spPr>
      </p:pic>
      <p:pic>
        <p:nvPicPr>
          <p:cNvPr id="9" name="f259u.jpg" descr="id:2147490840;FounderCES"/>
          <p:cNvPicPr/>
          <p:nvPr/>
        </p:nvPicPr>
        <p:blipFill>
          <a:blip r:embed="rId5"/>
          <a:stretch>
            <a:fillRect/>
          </a:stretch>
        </p:blipFill>
        <p:spPr>
          <a:xfrm>
            <a:off x="7744012" y="2719250"/>
            <a:ext cx="3188335" cy="25171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406574" y="1565418"/>
            <a:ext cx="1306195" cy="360680"/>
          </a:xfrm>
          <a:prstGeom prst="rect">
            <a:avLst/>
          </a:prstGeom>
        </p:spPr>
      </p:pic>
      <p:sp>
        <p:nvSpPr>
          <p:cNvPr id="4" name="内容占位符 3"/>
          <p:cNvSpPr>
            <a:spLocks noGrp="1"/>
          </p:cNvSpPr>
          <p:nvPr>
            <p:ph idx="1"/>
          </p:nvPr>
        </p:nvSpPr>
        <p:spPr>
          <a:xfrm>
            <a:off x="360854" y="1412776"/>
            <a:ext cx="11485848" cy="390023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感应电动势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：在电磁感应现象中产生的电动势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：磁通量发生变化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与感应电流的联系与区别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当磁通量变化而电路断开时，虽然没有感应电流，但电路中仍有感应电动势，感应电动势的产生与电路是否闭合无关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因此，感应电动势比感应电流更能反映电磁感应现象的本质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若磁感应强度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的方向竖直向上，导体棒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中产生的感应电动势为多大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0854;FounderCES"/>
          <p:cNvPicPr/>
          <p:nvPr/>
        </p:nvPicPr>
        <p:blipFill>
          <a:blip r:embed="rId1"/>
          <a:stretch>
            <a:fillRect/>
          </a:stretch>
        </p:blipFill>
        <p:spPr>
          <a:xfrm>
            <a:off x="478582" y="1514074"/>
            <a:ext cx="840740" cy="299720"/>
          </a:xfrm>
          <a:prstGeom prst="rect">
            <a:avLst/>
          </a:prstGeom>
        </p:spPr>
      </p:pic>
      <p:sp>
        <p:nvSpPr>
          <p:cNvPr id="2" name="矩形 1"/>
          <p:cNvSpPr/>
          <p:nvPr/>
        </p:nvSpPr>
        <p:spPr>
          <a:xfrm>
            <a:off x="1486694" y="1340768"/>
            <a:ext cx="1406154" cy="646331"/>
          </a:xfrm>
          <a:prstGeom prst="rect">
            <a:avLst/>
          </a:prstGeom>
        </p:spPr>
        <p:txBody>
          <a:bodyPr wrap="none">
            <a:spAutoFit/>
          </a:bodyPr>
          <a:lstStyle/>
          <a:p>
            <a:pPr algn="just">
              <a:lnSpc>
                <a:spcPct val="150000"/>
              </a:lnSpc>
              <a:spcAft>
                <a:spcPts val="0"/>
              </a:spcAft>
            </a:pPr>
            <a:r>
              <a:rPr lang="en-US" altLang="zh-CN" sz="2400" i="1">
                <a:solidFill>
                  <a:srgbClr val="000000"/>
                </a:solidFill>
                <a:cs typeface="Times New Roman" panose="02020603050405020304" pitchFamily="18" charset="0"/>
              </a:rPr>
              <a:t>BL</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cs typeface="Times New Roman" panose="02020603050405020304" pitchFamily="18" charset="0"/>
              </a:rPr>
              <a:t>cos </a:t>
            </a:r>
            <a:r>
              <a:rPr lang="en-US" altLang="zh-CN" sz="2400" i="1">
                <a:solidFill>
                  <a:srgbClr val="000000"/>
                </a:solidFill>
                <a:cs typeface="Times New Roman" panose="02020603050405020304" pitchFamily="18" charset="0"/>
              </a:rPr>
              <a:t>α</a:t>
            </a:r>
            <a:endParaRPr lang="zh-CN" altLang="zh-CN" sz="1050">
              <a:solidFill>
                <a:srgbClr val="000000"/>
              </a:solidFill>
              <a:cs typeface="Times New Roman" panose="02020603050405020304" pitchFamily="18" charset="0"/>
            </a:endParaRPr>
          </a:p>
        </p:txBody>
      </p:sp>
      <p:sp>
        <p:nvSpPr>
          <p:cNvPr id="5" name="矩形 4"/>
          <p:cNvSpPr/>
          <p:nvPr/>
        </p:nvSpPr>
        <p:spPr>
          <a:xfrm>
            <a:off x="424236" y="1988840"/>
            <a:ext cx="11287594" cy="3969385"/>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将</a:t>
            </a:r>
            <a:r>
              <a:rPr lang="zh-CN" altLang="zh-CN" sz="2400">
                <a:solidFill>
                  <a:srgbClr val="000000"/>
                </a:solidFill>
                <a:ea typeface="楷体" panose="02010609060101010101" pitchFamily="49" charset="-122"/>
                <a:cs typeface="Times New Roman" panose="02020603050405020304" pitchFamily="18" charset="0"/>
              </a:rPr>
              <a:t>题中的立体图改画成平面图</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如图所示</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当磁感应强度</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的方向竖直向上时</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ea typeface="楷体" panose="02010609060101010101" pitchFamily="49" charset="-122"/>
                <a:cs typeface="Times New Roman" panose="02020603050405020304" pitchFamily="18" charset="0"/>
              </a:rPr>
              <a:t>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的</a:t>
            </a:r>
            <a:r>
              <a:rPr lang="zh-CN" altLang="zh-CN" sz="2400" smtClean="0">
                <a:solidFill>
                  <a:srgbClr val="000000"/>
                </a:solidFill>
                <a:ea typeface="楷体" panose="02010609060101010101" pitchFamily="49" charset="-122"/>
                <a:cs typeface="Times New Roman" panose="02020603050405020304" pitchFamily="18" charset="0"/>
              </a:rPr>
              <a:t>夹角</a:t>
            </a:r>
            <a:endParaRPr lang="en-US" altLang="zh-CN" sz="2400" smtClean="0">
              <a:solidFill>
                <a:srgbClr val="000000"/>
              </a:solidFill>
              <a:ea typeface="楷体" panose="02010609060101010101" pitchFamily="49" charset="-122"/>
              <a:cs typeface="Times New Roman" panose="02020603050405020304" pitchFamily="18" charset="0"/>
            </a:endParaRPr>
          </a:p>
          <a:p>
            <a:pPr algn="just">
              <a:lnSpc>
                <a:spcPct val="150000"/>
              </a:lnSpc>
              <a:spcAft>
                <a:spcPts val="0"/>
              </a:spcAft>
            </a:pPr>
            <a:r>
              <a:rPr lang="en-US" altLang="zh-CN" sz="2400" i="1" smtClean="0">
                <a:solidFill>
                  <a:srgbClr val="000000"/>
                </a:solidFill>
                <a:cs typeface="Times New Roman" panose="02020603050405020304" pitchFamily="18" charset="0"/>
              </a:rPr>
              <a:t>θ</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90</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α</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则此时的感应电动势为</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BL</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cs typeface="Times New Roman" panose="02020603050405020304" pitchFamily="18" charset="0"/>
              </a:rPr>
              <a:t>sin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90</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α</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BL</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cs typeface="Times New Roman" panose="02020603050405020304" pitchFamily="18" charset="0"/>
              </a:rPr>
              <a:t>cos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α</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也可从基本原理出发</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将导体棒的速度</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ea typeface="楷体" panose="02010609060101010101" pitchFamily="49" charset="-122"/>
                <a:cs typeface="Times New Roman" panose="02020603050405020304" pitchFamily="18" charset="0"/>
              </a:rPr>
              <a:t>分解为垂直于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和平行于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的两个分量</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只有垂直于</a:t>
            </a:r>
            <a:r>
              <a:rPr lang="en-US" altLang="zh-CN" sz="2400" i="1">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的速度分量</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cs typeface="Times New Roman" panose="02020603050405020304" pitchFamily="18" charset="0"/>
              </a:rPr>
              <a:t>cos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α</a:t>
            </a:r>
            <a:r>
              <a:rPr lang="zh-CN" altLang="zh-CN" sz="2400">
                <a:solidFill>
                  <a:srgbClr val="000000"/>
                </a:solidFill>
                <a:ea typeface="楷体" panose="02010609060101010101" pitchFamily="49" charset="-122"/>
                <a:cs typeface="Times New Roman" panose="02020603050405020304" pitchFamily="18" charset="0"/>
              </a:rPr>
              <a:t>才对产生感应电动势有贡献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所以感应电动势</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E</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BL</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BL</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cs typeface="Times New Roman" panose="02020603050405020304" pitchFamily="18" charset="0"/>
              </a:rPr>
              <a:t>cos</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i="1">
                <a:solidFill>
                  <a:srgbClr val="000000"/>
                </a:solidFill>
                <a:cs typeface="Times New Roman" panose="02020603050405020304" pitchFamily="18" charset="0"/>
              </a:rPr>
              <a:t>α</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6" name="24解析.eps" descr="id:2147490847;FounderCES"/>
          <p:cNvPicPr/>
          <p:nvPr/>
        </p:nvPicPr>
        <p:blipFill>
          <a:blip r:embed="rId2"/>
          <a:stretch>
            <a:fillRect/>
          </a:stretch>
        </p:blipFill>
        <p:spPr>
          <a:xfrm>
            <a:off x="493312" y="2132856"/>
            <a:ext cx="840740" cy="299720"/>
          </a:xfrm>
          <a:prstGeom prst="rect">
            <a:avLst/>
          </a:prstGeom>
        </p:spPr>
      </p:pic>
      <p:pic>
        <p:nvPicPr>
          <p:cNvPr id="8" name="f258.jpg" descr="id:2147490826;FounderCES"/>
          <p:cNvPicPr/>
          <p:nvPr/>
        </p:nvPicPr>
        <p:blipFill>
          <a:blip r:embed="rId3"/>
          <a:stretch>
            <a:fillRect/>
          </a:stretch>
        </p:blipFill>
        <p:spPr>
          <a:xfrm>
            <a:off x="8255446" y="1528748"/>
            <a:ext cx="3121025" cy="2137410"/>
          </a:xfrm>
          <a:prstGeom prst="rect">
            <a:avLst/>
          </a:prstGeom>
        </p:spPr>
      </p:pic>
      <p:pic>
        <p:nvPicPr>
          <p:cNvPr id="9" name="f259u.jpg" descr="id:2147490840;FounderCES"/>
          <p:cNvPicPr/>
          <p:nvPr/>
        </p:nvPicPr>
        <p:blipFill>
          <a:blip r:embed="rId4"/>
          <a:stretch>
            <a:fillRect/>
          </a:stretch>
        </p:blipFill>
        <p:spPr>
          <a:xfrm>
            <a:off x="8221790" y="1455494"/>
            <a:ext cx="3188335" cy="25171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836712"/>
                <a:ext cx="11485848" cy="2543175"/>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种切割情形的感应电动势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平动切割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扫动切割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转动切割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矩形线圈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BSω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836712"/>
                <a:ext cx="11485848" cy="2543175"/>
              </a:xfrm>
              <a:blipFill rotWithShape="1">
                <a:blip r:embed="rId1"/>
                <a:stretch>
                  <a:fillRect l="-2" t="-16" r="1" b="16"/>
                </a:stretch>
              </a:blipFill>
            </p:spPr>
            <p:txBody>
              <a:bodyPr/>
              <a:lstStyle/>
              <a:p>
                <a:r>
                  <a:rPr lang="zh-CN" altLang="en-US">
                    <a:noFill/>
                  </a:rPr>
                  <a:t> </a:t>
                </a:r>
              </a:p>
            </p:txBody>
          </p:sp>
        </mc:Fallback>
      </mc:AlternateContent>
      <p:pic>
        <p:nvPicPr>
          <p:cNvPr id="6" name="顿有所悟.eps" descr="id:2147489443;FounderCES"/>
          <p:cNvPicPr/>
          <p:nvPr/>
        </p:nvPicPr>
        <p:blipFill>
          <a:blip r:embed="rId2"/>
          <a:stretch>
            <a:fillRect/>
          </a:stretch>
        </p:blipFill>
        <p:spPr>
          <a:xfrm>
            <a:off x="393044" y="975008"/>
            <a:ext cx="1667510" cy="36576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3.eps" descr="id:2147489450;FounderCES"/>
          <p:cNvPicPr/>
          <p:nvPr/>
        </p:nvPicPr>
        <p:blipFill>
          <a:blip r:embed="rId1"/>
          <a:stretch>
            <a:fillRect/>
          </a:stretch>
        </p:blipFill>
        <p:spPr>
          <a:xfrm>
            <a:off x="478582" y="908720"/>
            <a:ext cx="973455" cy="34163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76938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中的电路问题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解决电磁感应中电路问题的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三部曲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确定电源：切割磁感线的导体或磁通量发生变化的回路将产生感应电动势，该导体或回路就相当于电源，利用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求感应电动势的大小，利用右手定则或楞次定律判断感应电流方向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如果在一个电路中产生电动势的部分有几个且相互联系，可视为等效电源的串、并联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识别电路结构、画出等效电路：分析电路结构，即分清等效电源和外电路及外电路的串、并联关系，判断等效电源的正负极或电势的高低等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769383"/>
              </a:xfrm>
              <a:blipFill rotWithShape="1">
                <a:blip r:embed="rId2"/>
                <a:stretch>
                  <a:fillRect l="-2" t="-13" r="1" b="11"/>
                </a:stretch>
              </a:blipFill>
            </p:spPr>
            <p:txBody>
              <a:bodyPr/>
              <a:lstStyle/>
              <a:p>
                <a:r>
                  <a:rPr lang="zh-CN" altLang="en-US">
                    <a:noFill/>
                  </a:rPr>
                  <a:t> </a:t>
                </a:r>
              </a:p>
            </p:txBody>
          </p:sp>
        </mc:Fallback>
      </mc:AlternateContent>
      <p:sp>
        <p:nvSpPr>
          <p:cNvPr id="5" name="内容占位符 2"/>
          <p:cNvSpPr txBox="1"/>
          <p:nvPr/>
        </p:nvSpPr>
        <p:spPr bwMode="auto">
          <a:xfrm>
            <a:off x="360854" y="53950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利用电路规律求解：一般是综合应用欧姆定律、串并联电路规律、电容器充电及放电特点、电功和电功率等知识列方程求解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457;FounderCES"/>
          <p:cNvPicPr/>
          <p:nvPr/>
        </p:nvPicPr>
        <p:blipFill>
          <a:blip r:embed="rId1"/>
          <a:stretch>
            <a:fillRect/>
          </a:stretch>
        </p:blipFill>
        <p:spPr>
          <a:xfrm>
            <a:off x="478582" y="809402"/>
            <a:ext cx="1203325" cy="387350"/>
          </a:xfrm>
          <a:prstGeom prst="rect">
            <a:avLst/>
          </a:prstGeom>
        </p:spPr>
      </p:pic>
      <p:pic>
        <p:nvPicPr>
          <p:cNvPr id="7" name="24答案.eps" descr="id:2147489492;FounderCES"/>
          <p:cNvPicPr/>
          <p:nvPr/>
        </p:nvPicPr>
        <p:blipFill>
          <a:blip r:embed="rId2"/>
          <a:stretch>
            <a:fillRect/>
          </a:stretch>
        </p:blipFill>
        <p:spPr>
          <a:xfrm>
            <a:off x="416990" y="6153616"/>
            <a:ext cx="840740" cy="29972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7801"/>
                <a:ext cx="11485848" cy="5469511"/>
              </a:xfrm>
            </p:spPr>
            <p:txBody>
              <a:bodyPr/>
              <a:lstStyle/>
              <a:p>
                <a:pPr hangingPunct="0">
                  <a:lnSpc>
                    <a:spcPct val="130000"/>
                  </a:lnSpc>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如图所示，半径为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的导电圆环</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电阻不计</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绕垂直于圆环平面、通过圆心</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的金属轴以角速度</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逆时针匀速转动</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圆环上接有电阻均为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的三根金属辐条</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，辐条互成</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在圆环圆心角</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的范围内</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两条虚线之间</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分布着垂直圆环平面向外、磁感应强度大小为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的匀强磁场，圆环的边缘通过电刷</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和导线与一阻值也为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的定值电阻相连，定值电阻的另一端通过导线接在圆环的中心轴上</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在圆环匀速转动过程中，下列说法中正确的</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电阻两端的电压大小为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Bωr</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金属轮转动一周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通过电阻</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的电荷量为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金属轮转动一周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上产生的热量为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Times New Roman" panose="02020603050405020304" pitchFamily="18" charset="0"/>
                            <a:ea typeface="宋体" panose="02010600030101010101" pitchFamily="2" charset="-122"/>
                          </a:rPr>
                          <m:t>π</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外力做功的功率大小为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7801"/>
                <a:ext cx="11485848" cy="5469511"/>
              </a:xfrm>
              <a:blipFill rotWithShape="1">
                <a:blip r:embed="rId3"/>
                <a:stretch>
                  <a:fillRect l="-2" t="-2" r="1" b="6"/>
                </a:stretch>
              </a:blipFill>
            </p:spPr>
            <p:txBody>
              <a:bodyPr/>
              <a:lstStyle/>
              <a:p>
                <a:r>
                  <a:rPr lang="zh-CN" altLang="en-US">
                    <a:noFill/>
                  </a:rPr>
                  <a:t> </a:t>
                </a:r>
              </a:p>
            </p:txBody>
          </p:sp>
        </mc:Fallback>
      </mc:AlternateContent>
      <p:sp>
        <p:nvSpPr>
          <p:cNvPr id="2" name="矩形 1"/>
          <p:cNvSpPr/>
          <p:nvPr/>
        </p:nvSpPr>
        <p:spPr>
          <a:xfrm>
            <a:off x="1325260" y="6103166"/>
            <a:ext cx="779381" cy="430887"/>
          </a:xfrm>
          <a:prstGeom prst="rect">
            <a:avLst/>
          </a:prstGeom>
        </p:spPr>
        <p:txBody>
          <a:bodyPr wrap="none">
            <a:spAutoFit/>
          </a:bodyPr>
          <a:lstStyle/>
          <a:p>
            <a:r>
              <a:rPr lang="en-US" altLang="zh-CN" sz="2200">
                <a:solidFill>
                  <a:srgbClr val="000000"/>
                </a:solidFill>
              </a:rPr>
              <a:t>BCD</a:t>
            </a:r>
            <a:endParaRPr lang="zh-CN" altLang="en-US" sz="2200"/>
          </a:p>
        </p:txBody>
      </p:sp>
      <p:pic>
        <p:nvPicPr>
          <p:cNvPr id="6" name="ca505u.jpg" descr="id:2147490875;FounderCES"/>
          <p:cNvPicPr/>
          <p:nvPr/>
        </p:nvPicPr>
        <p:blipFill>
          <a:blip r:embed="rId4"/>
          <a:stretch>
            <a:fillRect/>
          </a:stretch>
        </p:blipFill>
        <p:spPr>
          <a:xfrm>
            <a:off x="7751390" y="3356992"/>
            <a:ext cx="2655570" cy="26835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471;FounderCES"/>
          <p:cNvPicPr/>
          <p:nvPr/>
        </p:nvPicPr>
        <p:blipFill>
          <a:blip r:embed="rId1"/>
          <a:stretch>
            <a:fillRect/>
          </a:stretch>
        </p:blipFill>
        <p:spPr>
          <a:xfrm>
            <a:off x="429930" y="972102"/>
            <a:ext cx="840740" cy="29972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606268"/>
                <a:ext cx="11485848" cy="3581301"/>
              </a:xfrm>
            </p:spPr>
            <p:txBody>
              <a:bodyPr/>
              <a:lstStyle/>
              <a:p>
                <a:pPr hangingPunct="0">
                  <a:spcAft>
                    <a:spcPts val="0"/>
                  </a:spcAft>
                </a:pPr>
                <a:r>
                  <a:rPr lang="en-US" altLang="zh-CN" b="1"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辐条</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切割磁感线产生的电动势为</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Bωr</a:t>
                </a:r>
                <a:r>
                  <a:rPr lang="en-US" altLang="zh-CN" b="1" u="wavy" baseline="30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绕</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点转动切割的辐条长度为</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三根辐条中</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始终有一根切割磁感线</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相当于电源</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其他两根辐条和电阻</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就是外电路</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两端的</a:t>
                </a:r>
                <a:r>
                  <a:rPr lang="zh-CN" altLang="zh-CN" b="1" u="wavy"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电压</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𝑬</m:t>
                        </m:r>
                      </m:num>
                      <m:den>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𝟑</m:t>
                            </m:r>
                          </m:den>
                        </m:f>
                        <m:r>
                          <a:rPr lang="zh-CN" altLang="zh-CN" b="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u="wavy">
                    <a:solidFill>
                      <a:srgbClr val="000000"/>
                    </a:solidFill>
                    <a:uFill>
                      <a:solidFill>
                        <a:srgbClr val="00AEEF"/>
                      </a:solidFill>
                    </a:u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Bωr</a:t>
                </a:r>
                <a:r>
                  <a:rPr lang="en-US" altLang="zh-CN" b="1" u="wavy" baseline="30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其余</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两根辐条和电阻</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三者为并联关系</a:t>
                </a:r>
                <a:r>
                  <a:rPr lang="en-US" altLang="zh-CN" b="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606268"/>
                <a:ext cx="11485848" cy="3581301"/>
              </a:xfrm>
              <a:blipFill rotWithShape="1">
                <a:blip r:embed="rId2"/>
                <a:stretch>
                  <a:fillRect l="-2" t="-864" r="1" b="11"/>
                </a:stretch>
              </a:blipFill>
            </p:spPr>
            <p:txBody>
              <a:bodyPr/>
              <a:lstStyle/>
              <a:p>
                <a:r>
                  <a:rPr lang="zh-CN" altLang="en-US">
                    <a:noFill/>
                  </a:rPr>
                  <a:t> </a:t>
                </a:r>
              </a:p>
            </p:txBody>
          </p:sp>
        </mc:Fallback>
      </mc:AlternateContent>
      <p:pic>
        <p:nvPicPr>
          <p:cNvPr id="4" name="箭头右.eps" descr="id:2147490896;FounderCES"/>
          <p:cNvPicPr/>
          <p:nvPr/>
        </p:nvPicPr>
        <p:blipFill>
          <a:blip r:embed="rId3"/>
          <a:stretch>
            <a:fillRect/>
          </a:stretch>
        </p:blipFill>
        <p:spPr>
          <a:xfrm>
            <a:off x="451637" y="3645024"/>
            <a:ext cx="394970" cy="310515"/>
          </a:xfrm>
          <a:prstGeom prst="rect">
            <a:avLst/>
          </a:prstGeom>
        </p:spPr>
      </p:pic>
      <p:pic>
        <p:nvPicPr>
          <p:cNvPr id="6" name="ca505u.jpg" descr="id:2147490875;FounderCES"/>
          <p:cNvPicPr/>
          <p:nvPr/>
        </p:nvPicPr>
        <p:blipFill>
          <a:blip r:embed="rId4"/>
          <a:stretch>
            <a:fillRect/>
          </a:stretch>
        </p:blipFill>
        <p:spPr>
          <a:xfrm>
            <a:off x="6383238" y="3501008"/>
            <a:ext cx="2880320" cy="2880320"/>
          </a:xfrm>
          <a:prstGeom prst="rect">
            <a:avLst/>
          </a:prstGeom>
        </p:spPr>
      </p:pic>
      <p:pic>
        <p:nvPicPr>
          <p:cNvPr id="7" name="箭头右.eps" descr="id:2147490896;FounderCES"/>
          <p:cNvPicPr/>
          <p:nvPr/>
        </p:nvPicPr>
        <p:blipFill>
          <a:blip r:embed="rId3"/>
          <a:stretch>
            <a:fillRect/>
          </a:stretch>
        </p:blipFill>
        <p:spPr>
          <a:xfrm>
            <a:off x="1486694" y="1484784"/>
            <a:ext cx="394970" cy="31051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476672"/>
                <a:ext cx="11485848" cy="540866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金属辐条转动一周所用时间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流过干路的电流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sSub>
                          <m:sSub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总</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sSup>
                          <m:sSup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故通过电阻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的电荷量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Sup>
                          <m:sSup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金属辐条转动一周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上产生的热量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Times New Roman" panose="02020603050405020304" pitchFamily="18" charset="0"/>
                            <a:ea typeface="宋体" panose="02010600030101010101" pitchFamily="2" charset="-122"/>
                          </a:rPr>
                          <m:t>π</m:t>
                        </m:r>
                        <m:sSup>
                          <m:sSup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根据能量守恒定律可知</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外力做功的功率</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EI</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f>
                      <m:f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sSup>
                          <m:sSupPr>
                            <m:ctrlPr>
                              <a:rPr lang="zh-CN" altLang="zh-CN" b="1" i="1">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476672"/>
                <a:ext cx="11485848" cy="5408660"/>
              </a:xfrm>
              <a:blipFill rotWithShape="1">
                <a:blip r:embed="rId1"/>
                <a:stretch>
                  <a:fillRect l="-2" t="-8" r="1" b="-1101"/>
                </a:stretch>
              </a:blipFill>
            </p:spPr>
            <p:txBody>
              <a:bodyPr/>
              <a:lstStyle/>
              <a:p>
                <a:r>
                  <a:rPr lang="zh-CN" altLang="en-US">
                    <a:noFill/>
                  </a:rPr>
                  <a:t> </a:t>
                </a:r>
              </a:p>
            </p:txBody>
          </p:sp>
        </mc:Fallback>
      </mc:AlternateContent>
      <p:pic>
        <p:nvPicPr>
          <p:cNvPr id="4" name="箭头右.eps" descr="id:2147490910;FounderCES"/>
          <p:cNvPicPr/>
          <p:nvPr/>
        </p:nvPicPr>
        <p:blipFill>
          <a:blip r:embed="rId2"/>
          <a:stretch>
            <a:fillRect/>
          </a:stretch>
        </p:blipFill>
        <p:spPr>
          <a:xfrm rot="15780000" flipH="1">
            <a:off x="10831369" y="3203322"/>
            <a:ext cx="394970" cy="310515"/>
          </a:xfrm>
          <a:prstGeom prst="rect">
            <a:avLst/>
          </a:prstGeom>
        </p:spPr>
      </p:pic>
      <p:pic>
        <p:nvPicPr>
          <p:cNvPr id="5" name="ca505u.jpg" descr="id:2147490875;FounderCES"/>
          <p:cNvPicPr/>
          <p:nvPr/>
        </p:nvPicPr>
        <p:blipFill>
          <a:blip r:embed="rId3">
            <a:clrChange>
              <a:clrFrom>
                <a:srgbClr val="FFFFFE"/>
              </a:clrFrom>
              <a:clrTo>
                <a:srgbClr val="FFFFFE">
                  <a:alpha val="0"/>
                </a:srgbClr>
              </a:clrTo>
            </a:clrChange>
          </a:blip>
          <a:stretch>
            <a:fillRect/>
          </a:stretch>
        </p:blipFill>
        <p:spPr>
          <a:xfrm>
            <a:off x="5447134" y="3989798"/>
            <a:ext cx="2592288" cy="2480425"/>
          </a:xfrm>
          <a:prstGeom prst="rect">
            <a:avLst/>
          </a:prstGeom>
        </p:spPr>
      </p:pic>
      <p:sp>
        <p:nvSpPr>
          <p:cNvPr id="2" name="矩形 1"/>
          <p:cNvSpPr/>
          <p:nvPr/>
        </p:nvSpPr>
        <p:spPr>
          <a:xfrm>
            <a:off x="226488" y="3499996"/>
            <a:ext cx="11485848" cy="1200329"/>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smtClean="0">
                <a:solidFill>
                  <a:srgbClr val="00AEEF"/>
                </a:solidFill>
                <a:ea typeface="楷体" panose="02010609060101010101" pitchFamily="49" charset="-122"/>
                <a:cs typeface="Times New Roman" panose="02020603050405020304" pitchFamily="18" charset="0"/>
              </a:rPr>
              <a:t>      </a:t>
            </a:r>
            <a:r>
              <a:rPr lang="zh-CN" altLang="zh-CN" sz="2400" smtClean="0">
                <a:solidFill>
                  <a:srgbClr val="00AEEF"/>
                </a:solidFill>
                <a:ea typeface="楷体" panose="02010609060101010101" pitchFamily="49" charset="-122"/>
                <a:cs typeface="Times New Roman" panose="02020603050405020304" pitchFamily="18" charset="0"/>
              </a:rPr>
              <a:t>根据</a:t>
            </a:r>
            <a:r>
              <a:rPr lang="zh-CN" altLang="zh-CN" sz="2400">
                <a:solidFill>
                  <a:srgbClr val="00AEEF"/>
                </a:solidFill>
                <a:ea typeface="楷体" panose="02010609060101010101" pitchFamily="49" charset="-122"/>
                <a:cs typeface="Times New Roman" panose="02020603050405020304" pitchFamily="18" charset="0"/>
              </a:rPr>
              <a:t>能量的转化和守恒</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外力做功的功率等于克服安培力做功的功率</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同时也等于整个电路的电功率</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050" b="0">
              <a:solidFill>
                <a:srgbClr val="000000"/>
              </a:solidFill>
              <a:cs typeface="Times New Roman" panose="02020603050405020304" pitchFamily="18" charset="0"/>
            </a:endParaRPr>
          </a:p>
        </p:txBody>
      </p:sp>
      <p:sp>
        <p:nvSpPr>
          <p:cNvPr id="6" name="矩形 5"/>
          <p:cNvSpPr/>
          <p:nvPr/>
        </p:nvSpPr>
        <p:spPr>
          <a:xfrm>
            <a:off x="1689175" y="4583680"/>
            <a:ext cx="3225563"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正确</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故选</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D</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2595692" y="3187098"/>
            <a:ext cx="1008112" cy="576064"/>
          </a:xfrm>
          <a:prstGeom prst="rect">
            <a:avLst/>
          </a:prstGeom>
        </p:spPr>
      </p:pic>
      <p:pic>
        <p:nvPicPr>
          <p:cNvPr id="3" name="知识点2.eps" descr="id:2147489310;FounderCES"/>
          <p:cNvPicPr/>
          <p:nvPr/>
        </p:nvPicPr>
        <p:blipFill>
          <a:blip r:embed="rId2"/>
          <a:stretch>
            <a:fillRect/>
          </a:stretch>
        </p:blipFill>
        <p:spPr>
          <a:xfrm>
            <a:off x="550590" y="928972"/>
            <a:ext cx="1317625" cy="34988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69930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法拉第电磁感应定律的内容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电路中感应电动势的大小与穿过这一电路的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磁通量的变化率成正比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感应电动势</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𝚫𝚽</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𝐭</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表示线圈匝数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感应电动势的单位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在国际单位制中，感应电动势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的单位是伏特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，磁通量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的单位是韦伯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的单位是秒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699300"/>
              </a:xfrm>
              <a:blipFill rotWithShape="1">
                <a:blip r:embed="rId3"/>
                <a:stretch>
                  <a:fillRect l="-2" t="-13" r="1" b="6"/>
                </a:stretch>
              </a:blipFill>
            </p:spPr>
            <p:txBody>
              <a:bodyPr/>
              <a:lstStyle/>
              <a:p>
                <a:r>
                  <a:rPr lang="zh-CN" altLang="en-US">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0275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感应电动势的矢标性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感应电动势是标量，但有方向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其方向规定为从电源的负极经过电源内部指向电源的正极，与电源内部电流方向一致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导线切割磁感线时的感应电动势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导线垂直磁场运动，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两两相互垂直时，如图甲所示，此时</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303578" y="3717032"/>
            <a:ext cx="3600400" cy="280968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9888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导线的运动方向与导线本身垂直，但与磁感线方向夹角为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时，如图乙所示，此时</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222998" y="2060848"/>
            <a:ext cx="2932699" cy="36792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684244"/>
          </a:xfrm>
          <a:solidFill>
            <a:srgbClr val="E3F2E7"/>
          </a:solidFill>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一段导线在做切割磁感线运动时相当于一个电源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导体棒所受安培力与推动导体棒运动的力的方向相反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如果没有推力的作用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由于安培力对导体棒做负功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导体棒将消耗本身的机械能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名师点拨.eps" descr="id:2147490726;FounderCES"/>
          <p:cNvPicPr/>
          <p:nvPr/>
        </p:nvPicPr>
        <p:blipFill>
          <a:blip r:embed="rId1"/>
          <a:stretch>
            <a:fillRect/>
          </a:stretch>
        </p:blipFill>
        <p:spPr>
          <a:xfrm>
            <a:off x="478582" y="836712"/>
            <a:ext cx="1737360" cy="40576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感生电动势</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与动生电动势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感生电动势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由磁场变化引起磁通量变化而产生的感应电动势称为感生电动势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变化的磁场在其周围空间会激发出感应电场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称为涡旋电场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，这种电场迫使导体内的电荷做定向移动而产生感生电动势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知识点3.eps" descr="id:2147490733;FounderCES"/>
          <p:cNvPicPr/>
          <p:nvPr/>
        </p:nvPicPr>
        <p:blipFill>
          <a:blip r:embed="rId1"/>
          <a:stretch>
            <a:fillRect/>
          </a:stretch>
        </p:blipFill>
        <p:spPr>
          <a:xfrm>
            <a:off x="495834" y="908720"/>
            <a:ext cx="1435100" cy="381000"/>
          </a:xfrm>
          <a:prstGeom prst="rect">
            <a:avLst/>
          </a:prstGeom>
        </p:spPr>
      </p:pic>
      <p:pic>
        <p:nvPicPr>
          <p:cNvPr id="5" name="xx10.jpg" descr="id:2147490740;FounderCES"/>
          <p:cNvPicPr/>
          <p:nvPr/>
        </p:nvPicPr>
        <p:blipFill>
          <a:blip r:embed="rId2"/>
          <a:stretch>
            <a:fillRect/>
          </a:stretch>
        </p:blipFill>
        <p:spPr>
          <a:xfrm>
            <a:off x="4295006" y="3068960"/>
            <a:ext cx="3019425" cy="33553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动生电动势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导体切割磁感线产生的电动势称为动生电动势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导体切割磁感线时，导体中的自由电子由于和导体一起运动，因而受到洛伦兹力的作用，使导体两端产生电动势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x11.jpg" descr="id:2147490747;FounderCES"/>
          <p:cNvPicPr/>
          <p:nvPr/>
        </p:nvPicPr>
        <p:blipFill>
          <a:blip r:embed="rId1"/>
          <a:stretch>
            <a:fillRect/>
          </a:stretch>
        </p:blipFill>
        <p:spPr>
          <a:xfrm>
            <a:off x="4367014" y="2636912"/>
            <a:ext cx="2445385" cy="321437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7374098" y="4183584"/>
            <a:ext cx="1944216" cy="936104"/>
          </a:xfrm>
          <a:prstGeom prst="rect">
            <a:avLst/>
          </a:prstGeom>
        </p:spPr>
      </p:pic>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313265" y="714793"/>
            <a:ext cx="7581025" cy="731220"/>
          </a:xfrm>
          <a:prstGeom prst="rect">
            <a:avLst/>
          </a:prstGeom>
        </p:spPr>
      </p:pic>
      <p:pic>
        <p:nvPicPr>
          <p:cNvPr id="5" name="要点1.eps" descr="id:2147489338;FounderCES"/>
          <p:cNvPicPr/>
          <p:nvPr/>
        </p:nvPicPr>
        <p:blipFill>
          <a:blip r:embed="rId3"/>
          <a:stretch>
            <a:fillRect/>
          </a:stretch>
        </p:blipFill>
        <p:spPr>
          <a:xfrm>
            <a:off x="360854" y="1700808"/>
            <a:ext cx="1149350" cy="40322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1556792"/>
                <a:ext cx="11485848" cy="359752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法拉第电磁感应定律的理解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可知，感应电动势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的大小正比于磁通量的变化率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，而与磁通量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、磁通量变化量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及电路的电阻大小无关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可求得平均感应电动势，通过闭合电路欧姆定律可求得电路中的平均电流</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lim>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lim>
                    </m:limUp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，则通过电路中导体横截面的电荷量</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lim>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lim>
                    </m:limUpp>
                  </m:oMath>
                </a14:m>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𝑹</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1556792"/>
                <a:ext cx="11485848" cy="3597523"/>
              </a:xfrm>
              <a:blipFill rotWithShape="1">
                <a:blip r:embed="rId4"/>
                <a:stretch>
                  <a:fillRect l="-2" t="-11" r="1" b="1"/>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4620</Words>
  <Application>WPS 演示</Application>
  <PresentationFormat>自定义</PresentationFormat>
  <Paragraphs>224</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Arial</vt:lpstr>
      <vt:lpstr>宋体</vt:lpstr>
      <vt:lpstr>Wingdings</vt:lpstr>
      <vt:lpstr>Times New Roman</vt:lpstr>
      <vt:lpstr>楷体</vt:lpstr>
      <vt:lpstr>微软雅黑</vt:lpstr>
      <vt:lpstr>黑体</vt:lpstr>
      <vt:lpstr>Cambria Math</vt:lpstr>
      <vt:lpstr>Book Antiqua</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406</cp:revision>
  <dcterms:created xsi:type="dcterms:W3CDTF">2020-11-06T05:24:00Z</dcterms:created>
  <dcterms:modified xsi:type="dcterms:W3CDTF">2025-08-06T08:53:19Z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DF6F182CBF4D4B00834799EA1047A23C_12</vt:lpwstr>
  </property>
</Properties>
</file>